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80" r:id="rId6"/>
    <p:sldId id="264" r:id="rId7"/>
    <p:sldId id="263" r:id="rId8"/>
    <p:sldId id="262" r:id="rId9"/>
    <p:sldId id="267" r:id="rId10"/>
    <p:sldId id="279" r:id="rId11"/>
    <p:sldId id="261" r:id="rId12"/>
    <p:sldId id="259" r:id="rId13"/>
    <p:sldId id="271" r:id="rId14"/>
    <p:sldId id="270" r:id="rId15"/>
    <p:sldId id="275" r:id="rId16"/>
    <p:sldId id="269" r:id="rId17"/>
    <p:sldId id="268" r:id="rId18"/>
    <p:sldId id="260" r:id="rId19"/>
    <p:sldId id="278" r:id="rId20"/>
    <p:sldId id="277" r:id="rId21"/>
    <p:sldId id="276" r:id="rId22"/>
    <p:sldId id="274" r:id="rId23"/>
    <p:sldId id="273" r:id="rId24"/>
    <p:sldId id="272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5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8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9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4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8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2C9F-23F4-4A9C-84CC-41D6424B0D8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3C42-5E25-44C2-9CB0-1E71B7BC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9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/>
              <a:t>Political science</a:t>
            </a:r>
            <a:br>
              <a:rPr lang="en-US" b="1" cap="all" dirty="0" smtClean="0"/>
            </a:br>
            <a:r>
              <a:rPr lang="en-US" b="1" cap="all" dirty="0" smtClean="0"/>
              <a:t>introduction </a:t>
            </a:r>
            <a:br>
              <a:rPr lang="en-US" b="1" cap="all" dirty="0" smtClean="0"/>
            </a:br>
            <a:r>
              <a:rPr lang="en-US" sz="2800" b="1" cap="all" dirty="0" smtClean="0"/>
              <a:t>lecture 2 </a:t>
            </a:r>
            <a:r>
              <a:rPr lang="en-US" b="1" cap="all" dirty="0" smtClean="0"/>
              <a:t>  </a:t>
            </a:r>
            <a:endParaRPr lang="en-US" b="1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Marem Buzurtanova</a:t>
            </a:r>
          </a:p>
          <a:p>
            <a:r>
              <a:rPr lang="en-US" dirty="0" smtClean="0"/>
              <a:t>Al-</a:t>
            </a:r>
            <a:r>
              <a:rPr lang="en-US" dirty="0" err="1"/>
              <a:t>F</a:t>
            </a:r>
            <a:r>
              <a:rPr lang="en-US" dirty="0" err="1" smtClean="0"/>
              <a:t>arbi</a:t>
            </a:r>
            <a:r>
              <a:rPr lang="en-US" dirty="0" smtClean="0"/>
              <a:t> KazNU</a:t>
            </a:r>
          </a:p>
          <a:p>
            <a:r>
              <a:rPr lang="en-US" dirty="0" smtClean="0"/>
              <a:t>Department of Political Science and Political Technologies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3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607128"/>
            <a:ext cx="11458575" cy="4350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cap="all" dirty="0" smtClean="0"/>
              <a:t>Hobbes (1588 - 1679)</a:t>
            </a:r>
          </a:p>
          <a:p>
            <a:pPr marL="0" indent="0" algn="ctr">
              <a:buNone/>
            </a:pPr>
            <a:endParaRPr lang="en-GB" sz="3200" b="1" cap="all" dirty="0"/>
          </a:p>
          <a:p>
            <a:pPr marL="0" indent="0" algn="ctr">
              <a:buNone/>
            </a:pPr>
            <a:endParaRPr lang="en-US" sz="3200" b="1" cap="al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4" y="2471737"/>
            <a:ext cx="4714575" cy="37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475989"/>
            <a:ext cx="11458575" cy="62880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cap="all" dirty="0" smtClean="0"/>
              <a:t>Hobbes (1588 - 1679)</a:t>
            </a:r>
          </a:p>
          <a:p>
            <a:pPr marL="0" indent="0">
              <a:buNone/>
            </a:pPr>
            <a:r>
              <a:rPr lang="en-US" sz="3200" b="1" dirty="0" smtClean="0"/>
              <a:t>•	one of the founders of modern political philosophy;</a:t>
            </a:r>
          </a:p>
          <a:p>
            <a:pPr marL="0" indent="0">
              <a:buNone/>
            </a:pPr>
            <a:r>
              <a:rPr lang="en-US" sz="3200" b="1" dirty="0" smtClean="0"/>
              <a:t>•	one of social contract theorists;</a:t>
            </a:r>
          </a:p>
          <a:p>
            <a:pPr marL="0" indent="0">
              <a:buNone/>
            </a:pPr>
            <a:r>
              <a:rPr lang="en-US" sz="3200" b="1" dirty="0" smtClean="0"/>
              <a:t>•	contributed to other fields, i.e. history, law, theology, moral philosophy;</a:t>
            </a:r>
          </a:p>
          <a:p>
            <a:pPr marL="0" indent="0">
              <a:buNone/>
            </a:pPr>
            <a:r>
              <a:rPr lang="en-US" sz="3200" b="1" dirty="0" smtClean="0"/>
              <a:t>•	wrote also on geometry, physics of gases;</a:t>
            </a:r>
          </a:p>
          <a:p>
            <a:pPr marL="0" indent="0">
              <a:buNone/>
            </a:pPr>
            <a:r>
              <a:rPr lang="en-US" sz="3200" b="1" dirty="0" smtClean="0"/>
              <a:t>•	born in a middle class family of clergyman; </a:t>
            </a:r>
          </a:p>
          <a:p>
            <a:pPr marL="0" indent="0">
              <a:buNone/>
            </a:pPr>
            <a:r>
              <a:rPr lang="en-US" sz="3200" b="1" dirty="0" smtClean="0"/>
              <a:t>•	went to Oxford and left it for Cambridge;</a:t>
            </a:r>
          </a:p>
          <a:p>
            <a:pPr marL="0" indent="0">
              <a:buNone/>
            </a:pPr>
            <a:r>
              <a:rPr lang="en-US" sz="3200" b="1" dirty="0" smtClean="0"/>
              <a:t>•	lived under the patronage of the Earl of Devonshire;</a:t>
            </a:r>
          </a:p>
          <a:p>
            <a:pPr marL="0" indent="0">
              <a:buNone/>
            </a:pPr>
            <a:r>
              <a:rPr lang="en-US" sz="3200" b="1" dirty="0" smtClean="0"/>
              <a:t>•	lived through the “Glorious Revolution” and civil war in England.</a:t>
            </a:r>
          </a:p>
        </p:txBody>
      </p:sp>
    </p:spTree>
    <p:extLst>
      <p:ext uri="{BB962C8B-B14F-4D97-AF65-F5344CB8AC3E}">
        <p14:creationId xmlns:p14="http://schemas.microsoft.com/office/powerpoint/2010/main" val="141207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Hobbes’ three forms of political constitution: </a:t>
            </a:r>
          </a:p>
          <a:p>
            <a:pPr>
              <a:buFontTx/>
              <a:buChar char="-"/>
            </a:pPr>
            <a:r>
              <a:rPr lang="en-US" sz="3200" b="1" dirty="0" smtClean="0"/>
              <a:t>democracy, </a:t>
            </a:r>
          </a:p>
          <a:p>
            <a:pPr>
              <a:buFontTx/>
              <a:buChar char="-"/>
            </a:pPr>
            <a:r>
              <a:rPr lang="en-US" sz="3200" b="1" dirty="0" smtClean="0"/>
              <a:t>aristocracy, </a:t>
            </a:r>
          </a:p>
          <a:p>
            <a:pPr>
              <a:buFontTx/>
              <a:buChar char="-"/>
            </a:pPr>
            <a:r>
              <a:rPr lang="en-US" sz="3200" b="1" dirty="0"/>
              <a:t>m</a:t>
            </a:r>
            <a:r>
              <a:rPr lang="en-US" sz="3200" b="1" dirty="0" smtClean="0"/>
              <a:t>onarchy.</a:t>
            </a:r>
          </a:p>
          <a:p>
            <a:pPr marL="0" indent="0">
              <a:buNone/>
            </a:pPr>
            <a:r>
              <a:rPr lang="en-US" sz="3200" b="1" dirty="0" smtClean="0"/>
              <a:t> Hobbes was skeptical about democracy because “greater wisdom is inaccessible to the mob rule” and “partisan politics that emerge under democracy may lead to a civil war”.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For Hobbes, aristocracy is better, but monarchy is the best of them all. The more absolute and undivided is the power of the monarch, the better.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237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Hobbes’ state:</a:t>
            </a:r>
          </a:p>
          <a:p>
            <a:pPr>
              <a:buFontTx/>
              <a:buChar char="-"/>
            </a:pPr>
            <a:r>
              <a:rPr lang="en-US" sz="3600" b="1" dirty="0" smtClean="0"/>
              <a:t>“state of nature”; no law and everyone is free do to what one pleases; the strong always wins, the weak always suffer, life is “solitary, poor, nasty, brutish, and short”;</a:t>
            </a:r>
          </a:p>
          <a:p>
            <a:pPr>
              <a:buFontTx/>
              <a:buChar char="-"/>
            </a:pPr>
            <a:r>
              <a:rPr lang="en-US" sz="3600" b="1" dirty="0" smtClean="0"/>
              <a:t>primordial equality of people, the same, unlimited “rights to everything” and the free will;</a:t>
            </a:r>
          </a:p>
          <a:p>
            <a:pPr>
              <a:buFontTx/>
              <a:buChar char="-"/>
            </a:pPr>
            <a:r>
              <a:rPr lang="en-US" sz="3600" b="1" dirty="0" smtClean="0"/>
              <a:t>state is a coercive power;</a:t>
            </a:r>
          </a:p>
          <a:p>
            <a:pPr>
              <a:buFontTx/>
              <a:buChar char="-"/>
            </a:pPr>
            <a:r>
              <a:rPr lang="en-US" sz="3600" b="1" dirty="0" smtClean="0"/>
              <a:t>a contract between people and the  powerful when the former devote their freedom in exchange of security.</a:t>
            </a:r>
          </a:p>
        </p:txBody>
      </p:sp>
    </p:spTree>
    <p:extLst>
      <p:ext uri="{BB962C8B-B14F-4D97-AF65-F5344CB8AC3E}">
        <p14:creationId xmlns:p14="http://schemas.microsoft.com/office/powerpoint/2010/main" val="286605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Hobbes’ legal positivism </a:t>
            </a:r>
          </a:p>
          <a:p>
            <a:pPr>
              <a:buFontTx/>
              <a:buChar char="-"/>
            </a:pPr>
            <a:r>
              <a:rPr lang="en-US" sz="6000" b="1" dirty="0" smtClean="0"/>
              <a:t>opposed to natural law doctrine;</a:t>
            </a:r>
          </a:p>
          <a:p>
            <a:pPr>
              <a:buFontTx/>
              <a:buChar char="-"/>
            </a:pPr>
            <a:r>
              <a:rPr lang="en-US" sz="6000" b="1" dirty="0" smtClean="0"/>
              <a:t>existence and content of law depends on social facts and reflects its power structures. </a:t>
            </a:r>
          </a:p>
        </p:txBody>
      </p:sp>
    </p:spTree>
    <p:extLst>
      <p:ext uri="{BB962C8B-B14F-4D97-AF65-F5344CB8AC3E}">
        <p14:creationId xmlns:p14="http://schemas.microsoft.com/office/powerpoint/2010/main" val="74806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John Locke (1632 –1704)</a:t>
            </a: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92" y="2039385"/>
            <a:ext cx="3731635" cy="37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9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cap="all" dirty="0" smtClean="0"/>
              <a:t>John Locke (1632 –1704)</a:t>
            </a:r>
          </a:p>
          <a:p>
            <a:pPr marL="0" indent="0">
              <a:buNone/>
            </a:pPr>
            <a:r>
              <a:rPr lang="en-US" b="1" dirty="0" smtClean="0"/>
              <a:t>•	English philosopher and physician, follower of the British empiricists school;</a:t>
            </a:r>
          </a:p>
          <a:p>
            <a:pPr marL="0" indent="0">
              <a:buNone/>
            </a:pPr>
            <a:r>
              <a:rPr lang="en-US" b="1" dirty="0" smtClean="0"/>
              <a:t>•	"Father of Liberalism"; </a:t>
            </a:r>
          </a:p>
          <a:p>
            <a:pPr marL="0" indent="0">
              <a:buNone/>
            </a:pPr>
            <a:r>
              <a:rPr lang="en-US" b="1" dirty="0" smtClean="0"/>
              <a:t>•	Locke's father supported the Parliamentarian forces during the English Civil War;</a:t>
            </a:r>
          </a:p>
          <a:p>
            <a:pPr marL="0" indent="0">
              <a:buNone/>
            </a:pPr>
            <a:r>
              <a:rPr lang="en-US" b="1" dirty="0" smtClean="0"/>
              <a:t>•	went to Westminster School and Oxford;  </a:t>
            </a:r>
          </a:p>
          <a:p>
            <a:pPr marL="0" indent="0">
              <a:buNone/>
            </a:pPr>
            <a:r>
              <a:rPr lang="en-US" b="1" dirty="0" smtClean="0"/>
              <a:t>•	enjoyed patronage of Ashley Lord Chancellor (1st Earl of Shaftesbury);</a:t>
            </a:r>
          </a:p>
          <a:p>
            <a:pPr marL="0" indent="0">
              <a:buNone/>
            </a:pPr>
            <a:r>
              <a:rPr lang="en-US" b="1" dirty="0" smtClean="0"/>
              <a:t>•	served as Secretary of the Board of Trade and Plantations and Secretary to the Lords Proprietors of Carolina, was involved in the matters of international trade and economics;</a:t>
            </a:r>
          </a:p>
          <a:p>
            <a:pPr marL="0" indent="0">
              <a:buNone/>
            </a:pPr>
            <a:r>
              <a:rPr lang="en-US" b="1" dirty="0" smtClean="0"/>
              <a:t>•	influenced the newly established Whig movement (the major Liberal opposition of the Conservatives);</a:t>
            </a:r>
          </a:p>
          <a:p>
            <a:pPr marL="0" indent="0">
              <a:buNone/>
            </a:pPr>
            <a:r>
              <a:rPr lang="en-US" b="1" dirty="0" smtClean="0"/>
              <a:t>•	argued against absolute monarchy and proposed the idea of political legitimacy bases on individual consent.</a:t>
            </a:r>
          </a:p>
        </p:txBody>
      </p:sp>
    </p:spTree>
    <p:extLst>
      <p:ext uri="{BB962C8B-B14F-4D97-AF65-F5344CB8AC3E}">
        <p14:creationId xmlns:p14="http://schemas.microsoft.com/office/powerpoint/2010/main" val="55908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i="1" u="sng" dirty="0" smtClean="0"/>
              <a:t>Locke’s political opinions:</a:t>
            </a:r>
          </a:p>
          <a:p>
            <a:pPr>
              <a:buFontTx/>
              <a:buChar char="-"/>
            </a:pPr>
            <a:r>
              <a:rPr lang="en-US" sz="3600" b="1" dirty="0" smtClean="0"/>
              <a:t>natural law doctrine; natural law (life, freedom, property) and positive laws (peace and security);</a:t>
            </a:r>
          </a:p>
          <a:p>
            <a:pPr>
              <a:buFontTx/>
              <a:buChar char="-"/>
            </a:pPr>
            <a:r>
              <a:rPr lang="en-US" sz="3600" b="1" dirty="0" smtClean="0"/>
              <a:t>people are naturally predisposed for building societies that would maintain law and security;</a:t>
            </a:r>
          </a:p>
          <a:p>
            <a:pPr>
              <a:buFontTx/>
              <a:buChar char="-"/>
            </a:pPr>
            <a:r>
              <a:rPr lang="en-US" sz="3600" b="1" dirty="0" smtClean="0"/>
              <a:t>right to property to be a natural right;</a:t>
            </a:r>
          </a:p>
          <a:p>
            <a:pPr>
              <a:buFontTx/>
              <a:buChar char="-"/>
            </a:pPr>
            <a:r>
              <a:rPr lang="en-US" sz="3600" b="1" dirty="0" smtClean="0"/>
              <a:t>property included life, liberty and property (including intellectual property);</a:t>
            </a:r>
          </a:p>
          <a:p>
            <a:pPr>
              <a:buFontTx/>
              <a:buChar char="-"/>
            </a:pPr>
            <a:r>
              <a:rPr lang="en-US" sz="3600" b="1" cap="all" dirty="0" smtClean="0"/>
              <a:t>Liberty</a:t>
            </a:r>
            <a:r>
              <a:rPr lang="en-US" sz="3600" b="1" dirty="0" smtClean="0"/>
              <a:t> is a person’s freedom to dispose of his personality, actions, entire property as well as freedom of movement, the right to free </a:t>
            </a:r>
            <a:r>
              <a:rPr lang="en-US" sz="3600" b="1" dirty="0" err="1" smtClean="0"/>
              <a:t>labour</a:t>
            </a:r>
            <a:r>
              <a:rPr lang="en-US" sz="3600" b="1" dirty="0" smtClean="0"/>
              <a:t> and to its results.</a:t>
            </a:r>
          </a:p>
        </p:txBody>
      </p:sp>
    </p:spTree>
    <p:extLst>
      <p:ext uri="{BB962C8B-B14F-4D97-AF65-F5344CB8AC3E}">
        <p14:creationId xmlns:p14="http://schemas.microsoft.com/office/powerpoint/2010/main" val="71350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u="sng" dirty="0" smtClean="0"/>
              <a:t>Locke’s doctrine of freedom:</a:t>
            </a:r>
          </a:p>
          <a:p>
            <a:pPr>
              <a:buFontTx/>
              <a:buChar char="-"/>
            </a:pPr>
            <a:r>
              <a:rPr lang="en-US" sz="4400" b="1" dirty="0" smtClean="0"/>
              <a:t>rejects personal dependence (slave and slave owner, serf and landowner, servant and master, patron and client);</a:t>
            </a:r>
          </a:p>
          <a:p>
            <a:pPr>
              <a:buFontTx/>
              <a:buChar char="-"/>
            </a:pPr>
            <a:r>
              <a:rPr lang="en-US" sz="4400" b="1" dirty="0" smtClean="0"/>
              <a:t>should be based on law and justice;</a:t>
            </a:r>
          </a:p>
          <a:p>
            <a:pPr>
              <a:buFontTx/>
              <a:buChar char="-"/>
            </a:pPr>
            <a:r>
              <a:rPr lang="en-US" sz="4400" b="1" dirty="0" smtClean="0"/>
              <a:t>constitutional monarchy;</a:t>
            </a:r>
          </a:p>
          <a:p>
            <a:pPr>
              <a:buFontTx/>
              <a:buChar char="-"/>
            </a:pPr>
            <a:r>
              <a:rPr lang="en-US" sz="4400" b="1" dirty="0" smtClean="0"/>
              <a:t>separation of powers: legislative, executive and federal.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6845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u="sng" dirty="0" smtClean="0"/>
              <a:t>Locke’s theory of social contract:</a:t>
            </a:r>
          </a:p>
          <a:p>
            <a:pPr>
              <a:buFontTx/>
              <a:buChar char="-"/>
            </a:pPr>
            <a:r>
              <a:rPr lang="en-US" sz="4400" b="1" dirty="0" smtClean="0"/>
              <a:t>State guarantees the flourishment of natural law and positive laws hence;</a:t>
            </a:r>
          </a:p>
          <a:p>
            <a:pPr>
              <a:buFontTx/>
              <a:buChar char="-"/>
            </a:pPr>
            <a:r>
              <a:rPr lang="en-US" sz="4400" b="1" dirty="0" smtClean="0"/>
              <a:t>civil society;</a:t>
            </a:r>
          </a:p>
          <a:p>
            <a:pPr>
              <a:buFontTx/>
              <a:buChar char="-"/>
            </a:pPr>
            <a:r>
              <a:rPr lang="en-US" sz="4400" b="1" dirty="0" smtClean="0"/>
              <a:t>rule of law;</a:t>
            </a:r>
          </a:p>
          <a:p>
            <a:pPr>
              <a:buFontTx/>
              <a:buChar char="-"/>
            </a:pPr>
            <a:r>
              <a:rPr lang="en-US" sz="4400" b="1" dirty="0" smtClean="0"/>
              <a:t>right of the people to dispose a tyrannical government.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002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4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1 POLITICAL THOUGHT THROUGHOUT THE HISTORY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4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(weeks one-five)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 2: Antiquity and Classics; Middle Ages 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 3: Renaissance and Enlightenment 	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 4: 19th Century 	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 5: 20th and 21st Centuries 	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Jean-Jacques Rousseau (1712 –1778)</a:t>
            </a: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441" y="2166937"/>
            <a:ext cx="2920434" cy="4073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109" y="2166937"/>
            <a:ext cx="2971844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400" b="1" cap="all" dirty="0" smtClean="0"/>
              <a:t>Jean-Jacques Rousseau (1712 –1778)</a:t>
            </a:r>
          </a:p>
          <a:p>
            <a:pPr marL="0" indent="0">
              <a:buNone/>
            </a:pPr>
            <a:r>
              <a:rPr lang="en-US" sz="4400" b="1" dirty="0" smtClean="0"/>
              <a:t>•	writer, composer, philosopher – one of the three great social contract theorists;</a:t>
            </a:r>
          </a:p>
          <a:p>
            <a:pPr marL="0" indent="0">
              <a:buNone/>
            </a:pPr>
            <a:r>
              <a:rPr lang="en-US" sz="4400" b="1" dirty="0" smtClean="0"/>
              <a:t>•	influenced the French Revolution and modern political, economic and educational thought;</a:t>
            </a:r>
          </a:p>
          <a:p>
            <a:pPr marL="0" indent="0">
              <a:buNone/>
            </a:pPr>
            <a:r>
              <a:rPr lang="en-US" sz="4400" b="1" dirty="0" smtClean="0"/>
              <a:t>•	born in Geneva in a middle class Protestant family, later converted to Catholicism and reconverted to Calvinism;</a:t>
            </a:r>
          </a:p>
          <a:p>
            <a:pPr marL="0" indent="0">
              <a:buNone/>
            </a:pPr>
            <a:r>
              <a:rPr lang="en-US" sz="4400" b="1" dirty="0" smtClean="0"/>
              <a:t>•	collaborated and fell out with l’ </a:t>
            </a:r>
            <a:r>
              <a:rPr lang="en-US" sz="4400" b="1" dirty="0" err="1" smtClean="0"/>
              <a:t>Académie</a:t>
            </a:r>
            <a:r>
              <a:rPr lang="en-US" sz="4400" b="1" dirty="0" smtClean="0"/>
              <a:t> des Sciences;</a:t>
            </a:r>
          </a:p>
          <a:p>
            <a:pPr marL="0" indent="0">
              <a:buNone/>
            </a:pPr>
            <a:r>
              <a:rPr lang="en-US" sz="4400" b="1" dirty="0" smtClean="0"/>
              <a:t>•	had rather turbulent life;</a:t>
            </a:r>
          </a:p>
          <a:p>
            <a:pPr marL="0" indent="0">
              <a:buNone/>
            </a:pPr>
            <a:r>
              <a:rPr lang="en-US" sz="4400" b="1" dirty="0" smtClean="0"/>
              <a:t>•	published a novel that caused the arrest warrant by the French parliament; </a:t>
            </a:r>
          </a:p>
          <a:p>
            <a:pPr marL="0" indent="0">
              <a:buNone/>
            </a:pPr>
            <a:r>
              <a:rPr lang="en-US" sz="4400" b="1" dirty="0" smtClean="0"/>
              <a:t>•	buried in the Pantheon in Paris.</a:t>
            </a:r>
          </a:p>
        </p:txBody>
      </p:sp>
    </p:spTree>
    <p:extLst>
      <p:ext uri="{BB962C8B-B14F-4D97-AF65-F5344CB8AC3E}">
        <p14:creationId xmlns:p14="http://schemas.microsoft.com/office/powerpoint/2010/main" val="1459847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Rousseau’s social contract:</a:t>
            </a:r>
          </a:p>
          <a:p>
            <a:pPr>
              <a:buFontTx/>
              <a:buChar char="-"/>
            </a:pPr>
            <a:r>
              <a:rPr lang="en-US" sz="4400" b="1" dirty="0" smtClean="0"/>
              <a:t>Equality not liberty - major concern was;</a:t>
            </a:r>
          </a:p>
          <a:p>
            <a:pPr>
              <a:buFontTx/>
              <a:buChar char="-"/>
            </a:pPr>
            <a:r>
              <a:rPr lang="en-US" sz="4400" b="1" dirty="0" smtClean="0"/>
              <a:t>critical of private property; principle of reciprocity;</a:t>
            </a:r>
          </a:p>
          <a:p>
            <a:pPr>
              <a:buFontTx/>
              <a:buChar char="-"/>
            </a:pPr>
            <a:r>
              <a:rPr lang="en-US" sz="4400" b="1" dirty="0" smtClean="0"/>
              <a:t>republican constitution;</a:t>
            </a:r>
          </a:p>
          <a:p>
            <a:pPr>
              <a:buFontTx/>
              <a:buChar char="-"/>
            </a:pPr>
            <a:r>
              <a:rPr lang="en-US" sz="4400" b="1" dirty="0" smtClean="0"/>
              <a:t>people are the sole source of the state power.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49293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 smtClean="0"/>
              <a:t>Rousseau’s doctrine of people’s sovereignty indispensable for the French Revolution, successive constitutions of the French republics and many other republics, constitutional law, raise of nation-states in Europe and elsewhere.  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 smtClean="0"/>
              <a:t>The will of the people is inalienable and indivisible, infallible and absolute and finds its expression in the law that guarantee proper equality.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00593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/>
              <a:t>Rousseau was in </a:t>
            </a:r>
            <a:r>
              <a:rPr lang="en-US" sz="4400" b="1" dirty="0" err="1" smtClean="0"/>
              <a:t>favour</a:t>
            </a:r>
            <a:r>
              <a:rPr lang="en-US" sz="4400" b="1" dirty="0" smtClean="0"/>
              <a:t> of various </a:t>
            </a:r>
            <a:r>
              <a:rPr lang="en-US" sz="4400" b="1" dirty="0" err="1" smtClean="0"/>
              <a:t>practises</a:t>
            </a:r>
            <a:r>
              <a:rPr lang="en-US" sz="4400" b="1" dirty="0" smtClean="0"/>
              <a:t> of direct and representative democracy such as elections, referenda, sand elf-government. </a:t>
            </a:r>
            <a:endParaRPr lang="en-US" sz="4400" b="1" dirty="0"/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 smtClean="0"/>
              <a:t>Rousseau believed that accountability is crucial for proper realization of the will of the people and argues that the right to recall a representative should be granted to the votes at all levels.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95057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Modernity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(modern way of life, of thinking, of being) is a more complex and broad concept that Renaissance or Enlightenment describing a society formed by capitalism, industrialization, urbanization, secularization, institutions and civil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are independent rational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actors,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in a traditional society, people follow the ways of their fathers and grandfathers;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(geographical) and social mobility increases considerably and leads to the changes of unprecedented scope in all aspects of life;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 and rapid economic growth, technical development, and progress.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8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/>
          <a:lstStyle/>
          <a:p>
            <a:pPr marL="0" indent="0">
              <a:buNone/>
            </a:pPr>
            <a:r>
              <a:rPr lang="en-GB" b="1" cap="all" dirty="0" smtClean="0"/>
              <a:t>Lecture outline </a:t>
            </a:r>
          </a:p>
          <a:p>
            <a:pPr marL="0" indent="0">
              <a:buNone/>
            </a:pPr>
            <a:r>
              <a:rPr lang="en-GB" dirty="0" smtClean="0"/>
              <a:t>What is renaissance;</a:t>
            </a:r>
          </a:p>
          <a:p>
            <a:pPr marL="0" indent="0">
              <a:buNone/>
            </a:pPr>
            <a:r>
              <a:rPr lang="en-GB" dirty="0" smtClean="0"/>
              <a:t>What is enlightenment;</a:t>
            </a:r>
          </a:p>
          <a:p>
            <a:pPr marL="0" indent="0">
              <a:buNone/>
            </a:pPr>
            <a:r>
              <a:rPr lang="en-GB" dirty="0" smtClean="0"/>
              <a:t>What is modernity;</a:t>
            </a:r>
          </a:p>
          <a:p>
            <a:pPr marL="0" indent="0">
              <a:buNone/>
            </a:pPr>
            <a:r>
              <a:rPr lang="en-US" dirty="0" smtClean="0"/>
              <a:t>Machiavelli (1469 – 1527);</a:t>
            </a:r>
          </a:p>
          <a:p>
            <a:pPr marL="0" indent="0">
              <a:buNone/>
            </a:pPr>
            <a:r>
              <a:rPr lang="en-US" dirty="0" smtClean="0"/>
              <a:t>Hobbes (1588 - 1679);</a:t>
            </a:r>
          </a:p>
          <a:p>
            <a:pPr marL="0" indent="0">
              <a:buNone/>
            </a:pPr>
            <a:r>
              <a:rPr lang="en-US" dirty="0" smtClean="0"/>
              <a:t>John Locke (1632 –1704);</a:t>
            </a:r>
          </a:p>
          <a:p>
            <a:pPr marL="0" indent="0">
              <a:buNone/>
            </a:pPr>
            <a:r>
              <a:rPr lang="en-US" dirty="0" smtClean="0"/>
              <a:t>Jean-Jacques Rousseau (1712 –1778)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Renaissance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Renaissance replaced the Middle Ages and transformed the life in Europe to prepare it for the Enlightenment and Modernity.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Italy at the beginning of the 14</a:t>
            </a:r>
            <a:r>
              <a:rPr lang="en-GB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lasted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 the end of the 16th century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revival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secularism, humanism and anthropocentrism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revived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in classical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Nikolai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Copernicus, Giordano Bruno, Michel Montaigne, Thomas More, Erasmus of Rotterdam, Martin Luther,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Tommaso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Campanella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Niccolo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Machiavelli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9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Machiavelli (1469 – 1527)</a:t>
            </a:r>
            <a:endParaRPr lang="en-US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66" y="1967346"/>
            <a:ext cx="6836867" cy="4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3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Machiavelli (1469 – 1527)</a:t>
            </a:r>
            <a:endParaRPr lang="en-US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 in Florence into an aristocratic family;</a:t>
            </a:r>
            <a:endParaRPr lang="en-US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restoration of the republic in Florence, was a government official; a diplomat, a chief of militia;</a:t>
            </a:r>
            <a:endParaRPr lang="en-US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fall of the republic, was banished from the city, later imprisoned and tortured, then released;</a:t>
            </a:r>
            <a:endParaRPr lang="en-US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3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founder of the “Realist” school of International Relations</a:t>
            </a:r>
            <a:r>
              <a:rPr lang="en-GB" sz="3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6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Machiavelli’s Prince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(1513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describes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methods of seizing and maintaining </a:t>
            </a: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power, ruling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successful warfare.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 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government: 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republics </a:t>
            </a: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monarchy. </a:t>
            </a:r>
          </a:p>
          <a:p>
            <a:pPr>
              <a:spcAft>
                <a:spcPts val="0"/>
              </a:spcAft>
            </a:pP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coming into power: 1) by weapons, strength or violence, 2) by luck; 3) or by </a:t>
            </a: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virtue.</a:t>
            </a:r>
            <a:endParaRPr lang="en-US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non-coercive 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instruments of power as well, namely language, mores and customs. </a:t>
            </a:r>
            <a:endParaRPr lang="en-US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 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ruler </a:t>
            </a: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knows 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deal with both people and the </a:t>
            </a: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elite. </a:t>
            </a:r>
            <a:endParaRPr lang="en-US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 ruler 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knows how to use </a:t>
            </a: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violence. </a:t>
            </a:r>
            <a:endParaRPr lang="en-US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importance 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</a:rPr>
              <a:t>of appearances, </a:t>
            </a:r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PR.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943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Discourses on Livy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(1517)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discusses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events, Roman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Republic in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particular.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 claims on the nature of political power and institutions that reflect his philosophy of republicanism.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government: strong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institutions, balances of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interests,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rule and prosperity of the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elite are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necessary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prosperous and secure state, where the rule of law guaranties liberty for all.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ecurity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(specifically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internal)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linked to liberty and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revolts and riots that could weaken and undermine the state leading to its degradation, disintegration, or conquest.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discusses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how to win the people of a conquered nation assimilating them into the republic.</a:t>
            </a:r>
            <a:r>
              <a:rPr lang="en-US" dirty="0" smtClean="0">
                <a:effectLst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4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 cap="all" dirty="0" smtClean="0"/>
              <a:t>Political science</a:t>
            </a:r>
            <a:r>
              <a:rPr lang="ru-RU" sz="1400" b="1" cap="all" dirty="0" smtClean="0"/>
              <a:t> </a:t>
            </a:r>
            <a:r>
              <a:rPr lang="en-US" sz="1400" b="1" cap="all" dirty="0" smtClean="0"/>
              <a:t>introduction </a:t>
            </a:r>
            <a:br>
              <a:rPr lang="en-US" sz="1400" b="1" cap="all" dirty="0" smtClean="0"/>
            </a:br>
            <a:r>
              <a:rPr lang="en-US" sz="1400" b="1" cap="all" dirty="0" smtClean="0"/>
              <a:t>lecture 2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71550"/>
            <a:ext cx="11458575" cy="56007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Enlightenment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Age of Enlightenment (the Age of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Reason) – the period between the two revolutions: the “Glorious Revolution” in England (1688) and the French Revolution (1789).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rationalism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free-thinking;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powers of aristocracy and the influence of the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church;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cientific revolution.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Hobbes, Locke, </a:t>
            </a:r>
            <a:r>
              <a:rPr lang="en-US" dirty="0" err="1" smtClean="0"/>
              <a:t>D.Hume</a:t>
            </a:r>
            <a:r>
              <a:rPr lang="en-US" dirty="0"/>
              <a:t>, </a:t>
            </a:r>
            <a:r>
              <a:rPr lang="en-US" dirty="0" err="1"/>
              <a:t>A.Smith</a:t>
            </a:r>
            <a:r>
              <a:rPr lang="en-US" dirty="0"/>
              <a:t>, Voltaire, </a:t>
            </a:r>
            <a:r>
              <a:rPr lang="en-US" dirty="0" err="1" smtClean="0"/>
              <a:t>Roussau</a:t>
            </a:r>
            <a:r>
              <a:rPr lang="en-US" dirty="0" smtClean="0"/>
              <a:t>, Montesquieu</a:t>
            </a:r>
            <a:r>
              <a:rPr lang="en-US" dirty="0"/>
              <a:t>, </a:t>
            </a:r>
            <a:r>
              <a:rPr lang="en-US" dirty="0" err="1"/>
              <a:t>E.Kant</a:t>
            </a:r>
            <a:r>
              <a:rPr lang="en-US" dirty="0"/>
              <a:t>, </a:t>
            </a:r>
            <a:r>
              <a:rPr lang="en-US" dirty="0" err="1"/>
              <a:t>A.Tocqueville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21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1228</Words>
  <Application>Microsoft Office PowerPoint</Application>
  <PresentationFormat>Widescreen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Political science introduction  lecture 2  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  <vt:lpstr>Political science introduction  lecture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science introduction  lecture 2   </dc:title>
  <dc:creator>Marem Buzurtanova</dc:creator>
  <cp:lastModifiedBy>Marem Buzurtanova</cp:lastModifiedBy>
  <cp:revision>15</cp:revision>
  <dcterms:created xsi:type="dcterms:W3CDTF">2020-09-26T04:36:23Z</dcterms:created>
  <dcterms:modified xsi:type="dcterms:W3CDTF">2021-02-10T09:48:47Z</dcterms:modified>
</cp:coreProperties>
</file>